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stocratic" panose="020B060402020202020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</p:embeddedFont>
    <p:embeddedFont>
      <p:font typeface="Poppins" panose="020B0604020202020204" charset="0"/>
      <p:regular r:id="rId23"/>
    </p:embeddedFont>
    <p:embeddedFont>
      <p:font typeface="Poppins Bold" panose="020B0604020202020204" charset="0"/>
      <p:regular r:id="rId24"/>
    </p:embeddedFont>
    <p:embeddedFont>
      <p:font typeface="Radcliffe Hand Scrip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0.jpeg"/><Relationship Id="rId4" Type="http://schemas.openxmlformats.org/officeDocument/2006/relationships/image" Target="../media/image29.svg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95565" y="3281159"/>
            <a:ext cx="10016484" cy="186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56"/>
              </a:lnSpc>
            </a:pPr>
            <a:r>
              <a:rPr lang="en-US" sz="12600" b="1" spc="-69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Saúde Digital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2970256" y="-5080961"/>
            <a:ext cx="9466764" cy="9164385"/>
          </a:xfrm>
          <a:custGeom>
            <a:avLst/>
            <a:gdLst/>
            <a:ahLst/>
            <a:cxnLst/>
            <a:rect l="l" t="t" r="r" b="b"/>
            <a:pathLst>
              <a:path w="9466764" h="9164385">
                <a:moveTo>
                  <a:pt x="0" y="0"/>
                </a:moveTo>
                <a:lnTo>
                  <a:pt x="9466763" y="0"/>
                </a:lnTo>
                <a:lnTo>
                  <a:pt x="9466763" y="9164385"/>
                </a:lnTo>
                <a:lnTo>
                  <a:pt x="0" y="9164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9339824">
            <a:off x="-4435439" y="5484491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860139" y="758158"/>
            <a:ext cx="11856882" cy="208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Aristocratic"/>
                <a:ea typeface="Aristocratic"/>
                <a:cs typeface="Aristocratic"/>
                <a:sym typeface="Aristocratic"/>
              </a:rPr>
              <a:t>Programação Orientado a Objeto em Java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8685" y="6578340"/>
            <a:ext cx="10053179" cy="10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b="1" spc="1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Alunos: Igor Mattos e Guilherme Alves</a:t>
            </a: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053"/>
              </a:lnSpc>
            </a:pPr>
            <a:r>
              <a:rPr lang="en-US" sz="3685" b="1" spc="1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Professor:</a:t>
            </a: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Jhonnata</a:t>
            </a:r>
          </a:p>
        </p:txBody>
      </p:sp>
      <p:sp>
        <p:nvSpPr>
          <p:cNvPr id="8" name="Freeform 8"/>
          <p:cNvSpPr/>
          <p:nvPr/>
        </p:nvSpPr>
        <p:spPr>
          <a:xfrm rot="9339824">
            <a:off x="10688757" y="7856135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1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 rot="1188749">
            <a:off x="11661705" y="-3008834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842529" y="2925533"/>
            <a:ext cx="9786796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garantir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o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aplicativo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atenda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às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necessidades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reais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comunidade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serão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realizados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encontros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regulares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potenciais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stakeholders,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profissionais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saúde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membros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r>
              <a:rPr lang="en-US" sz="29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comunidade</a:t>
            </a:r>
            <a:r>
              <a:rPr lang="en-US" sz="29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1709" y="435286"/>
            <a:ext cx="11913225" cy="18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1"/>
              </a:lnSpc>
              <a:spcBef>
                <a:spcPct val="0"/>
              </a:spcBef>
            </a:pPr>
            <a:r>
              <a:rPr lang="en-US" sz="6567" b="1" spc="-36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Forma de Envolvimento do Público Participante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4803" y="2150844"/>
            <a:ext cx="887793" cy="8877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00841" y="1028700"/>
            <a:ext cx="5187159" cy="51871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437" r="-1243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84803" y="6032028"/>
            <a:ext cx="840268" cy="8402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90754" y="6155803"/>
            <a:ext cx="4103667" cy="41036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136" r="-2513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52586" y="2322096"/>
            <a:ext cx="8458928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Descrição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5680" y="6155803"/>
            <a:ext cx="8247369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Estratégias para mobilização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5680" y="6691370"/>
            <a:ext cx="9743701" cy="308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Pesquisas e Formulários: Criar questionários para entender melhor os sintomas mais comuns e as dúvidas dos usuários.Registros dessas interações serão documentados por meio de fotos, capturas de tela das reuniões virtuais e transcrições das discussões. 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 rot="1188749">
            <a:off x="11291629" y="-5252334"/>
            <a:ext cx="7084442" cy="7670740"/>
          </a:xfrm>
          <a:custGeom>
            <a:avLst/>
            <a:gdLst/>
            <a:ahLst/>
            <a:cxnLst/>
            <a:rect l="l" t="t" r="r" b="b"/>
            <a:pathLst>
              <a:path w="7084442" h="7670740">
                <a:moveTo>
                  <a:pt x="0" y="0"/>
                </a:moveTo>
                <a:lnTo>
                  <a:pt x="7084442" y="0"/>
                </a:lnTo>
                <a:lnTo>
                  <a:pt x="7084442" y="7670740"/>
                </a:lnTo>
                <a:lnTo>
                  <a:pt x="0" y="767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942781" y="5837697"/>
            <a:ext cx="3196273" cy="4114800"/>
          </a:xfrm>
          <a:custGeom>
            <a:avLst/>
            <a:gdLst/>
            <a:ahLst/>
            <a:cxnLst/>
            <a:rect l="l" t="t" r="r" b="b"/>
            <a:pathLst>
              <a:path w="3196273" h="4114800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88749">
            <a:off x="13233964" y="5544140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64835" y="381952"/>
            <a:ext cx="10162807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Grupo de Trabalho </a:t>
            </a:r>
          </a:p>
        </p:txBody>
      </p:sp>
      <p:sp>
        <p:nvSpPr>
          <p:cNvPr id="7" name="Freeform 7"/>
          <p:cNvSpPr/>
          <p:nvPr/>
        </p:nvSpPr>
        <p:spPr>
          <a:xfrm>
            <a:off x="7274274" y="1028700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48676" y="3106024"/>
            <a:ext cx="3597563" cy="35975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7453" b="-1745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345219" y="3106974"/>
            <a:ext cx="3597563" cy="35975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42715" b="-4271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25609" y="7027937"/>
            <a:ext cx="9641259" cy="195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9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Responsáveis pela pesquisa inicial, coleta de dados e elaboração de relatórios além da criação do programa. Atuará como ponto de contato com a comunidade para identificar sintomas comuns.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3431" y="2309637"/>
            <a:ext cx="3273118" cy="42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99"/>
              </a:lnSpc>
              <a:spcBef>
                <a:spcPct val="0"/>
              </a:spcBef>
            </a:pPr>
            <a:r>
              <a:rPr lang="en-US" sz="2817" b="1">
                <a:solidFill>
                  <a:srgbClr val="E7DFD1"/>
                </a:solidFill>
                <a:latin typeface="Poppins Bold"/>
                <a:ea typeface="Poppins Bold"/>
                <a:cs typeface="Poppins Bold"/>
                <a:sym typeface="Poppins Bold"/>
              </a:rPr>
              <a:t>GUILHERME ALVES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4659" y="2309637"/>
            <a:ext cx="2658586" cy="42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99"/>
              </a:lnSpc>
              <a:spcBef>
                <a:spcPct val="0"/>
              </a:spcBef>
            </a:pPr>
            <a:r>
              <a:rPr lang="en-US" sz="2817" b="1">
                <a:solidFill>
                  <a:srgbClr val="E7DFD1"/>
                </a:solidFill>
                <a:latin typeface="Poppins Bold"/>
                <a:ea typeface="Poppins Bold"/>
                <a:cs typeface="Poppins Bold"/>
                <a:sym typeface="Poppins Bold"/>
              </a:rPr>
              <a:t>IGOR MATTOS</a:t>
            </a:r>
          </a:p>
        </p:txBody>
      </p:sp>
    </p:spTree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6804" y="7133229"/>
            <a:ext cx="6677421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endParaRPr/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Coleta de Dados 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Desenvolvimento de Algoritmos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Validação e Ajustes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84791" y="6514006"/>
            <a:ext cx="1087818" cy="10878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324488">
            <a:off x="-2265156" y="8400479"/>
            <a:ext cx="6894655" cy="7465247"/>
          </a:xfrm>
          <a:custGeom>
            <a:avLst/>
            <a:gdLst/>
            <a:ahLst/>
            <a:cxnLst/>
            <a:rect l="l" t="t" r="r" b="b"/>
            <a:pathLst>
              <a:path w="6894655" h="7465247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1188749">
            <a:off x="16423083" y="-1116585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644144" y="1778719"/>
            <a:ext cx="6677421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Análise de Dados Clínicos 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Desenvolvimento de Protocolos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Implementação e Feedback</a:t>
            </a:r>
          </a:p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37630" y="772736"/>
            <a:ext cx="1087818" cy="10878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75364" y="4213360"/>
            <a:ext cx="1087818" cy="10878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4701" y="6396804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777126" y="5776126"/>
            <a:ext cx="4510874" cy="45108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4393" r="-1439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644144" y="5541884"/>
            <a:ext cx="6677421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Pesquisa com Usuários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Desenho e Prototipagem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Testes e Iteração</a:t>
            </a:r>
          </a:p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4701" y="3850263"/>
            <a:ext cx="8100559" cy="280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alcançar os seus objetivos de precisão na triagem de pacientes, recomendações de tratamento personalizado e interface de usuário acessível, temos aqui um plano resumido de ações para o produto final:</a:t>
            </a:r>
          </a:p>
          <a:p>
            <a:pPr marL="0" lvl="0" indent="0" algn="just">
              <a:lnSpc>
                <a:spcPts val="3711"/>
              </a:lnSpc>
              <a:spcBef>
                <a:spcPct val="0"/>
              </a:spcBef>
            </a:pPr>
            <a:endParaRPr lang="en-US" sz="265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2609" y="6697577"/>
            <a:ext cx="8802499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Precisão na Triagem de Pacientes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35373" y="4159931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06409" y="4469721"/>
            <a:ext cx="6552891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Interface de Usuário Acessível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4701" y="522121"/>
            <a:ext cx="8701628" cy="133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Metas/ Critérios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4701" y="2098680"/>
            <a:ext cx="7632848" cy="131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3"/>
              </a:lnSpc>
              <a:spcBef>
                <a:spcPct val="0"/>
              </a:spcBef>
            </a:pPr>
            <a:r>
              <a:rPr lang="en-US" sz="6169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Indicadores de avaliação do projeto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97639" y="719308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06409" y="801311"/>
            <a:ext cx="6552891" cy="89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Recomendações de Tratamento Personalizado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6804" y="7097500"/>
            <a:ext cx="6677421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endParaRPr/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Equipamentos Computacionais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Softwares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Acesso a Dados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84791" y="6514006"/>
            <a:ext cx="1087818" cy="10878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4701" y="6396804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8" name="Freeform 8"/>
          <p:cNvSpPr/>
          <p:nvPr/>
        </p:nvSpPr>
        <p:spPr>
          <a:xfrm rot="6324488">
            <a:off x="6734211" y="8562141"/>
            <a:ext cx="6894655" cy="7465247"/>
          </a:xfrm>
          <a:custGeom>
            <a:avLst/>
            <a:gdLst/>
            <a:ahLst/>
            <a:cxnLst/>
            <a:rect l="l" t="t" r="r" b="b"/>
            <a:pathLst>
              <a:path w="6894655" h="7465247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1188749">
            <a:off x="16878652" y="-3105975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04701" y="512596"/>
            <a:ext cx="8539299" cy="113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4"/>
              </a:lnSpc>
              <a:spcBef>
                <a:spcPct val="0"/>
              </a:spcBef>
            </a:pPr>
            <a:r>
              <a:rPr lang="en-US" sz="7655" b="1" spc="-4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Recursos previstos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931" y="2043872"/>
            <a:ext cx="9783608" cy="137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7"/>
              </a:lnSpc>
              <a:spcBef>
                <a:spcPct val="0"/>
              </a:spcBef>
            </a:pPr>
            <a:r>
              <a:rPr lang="en-US" sz="4363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Para desenvolver o projeto, serão priorizados os recursos institucionais existentes, buscando minimizar custos: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4144" y="1778719"/>
            <a:ext cx="6677421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Espaços Físicos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Hospitais e Clínicas Escola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Biblioteca</a:t>
            </a:r>
          </a:p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44144" y="4408607"/>
            <a:ext cx="6677421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Professores e Orientadores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Alunos e Estagiários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Profissionais de Saúde</a:t>
            </a:r>
          </a:p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701" y="3850263"/>
            <a:ext cx="8100559" cy="280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fim de alcançar os seus objetivos de Precisão na Triagem de Pacientes, Recomendções de Tratamento Personalizado e Interface de Usuário Acessível, temos aqui um plano resumido de ações para o produto final:</a:t>
            </a:r>
          </a:p>
          <a:p>
            <a:pPr marL="0" lvl="0" indent="0" algn="just">
              <a:lnSpc>
                <a:spcPts val="3711"/>
              </a:lnSpc>
              <a:spcBef>
                <a:spcPct val="0"/>
              </a:spcBef>
            </a:pPr>
            <a:endParaRPr lang="en-US" sz="265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2609" y="6697577"/>
            <a:ext cx="8802499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Materiais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37630" y="772736"/>
            <a:ext cx="1087818" cy="10878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97639" y="719308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06409" y="801311"/>
            <a:ext cx="6552891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Institucionais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680856" y="3690638"/>
            <a:ext cx="1087818" cy="108781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797639" y="3637209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68674" y="3846759"/>
            <a:ext cx="6552891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Humanos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797639" y="6377442"/>
            <a:ext cx="1087818" cy="108781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97639" y="6260240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85457" y="6542581"/>
            <a:ext cx="7402543" cy="47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9"/>
              </a:lnSpc>
              <a:spcBef>
                <a:spcPct val="0"/>
              </a:spcBef>
            </a:pPr>
            <a:r>
              <a:rPr lang="en-US" sz="3369" spc="-1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Estratégias de Minimização de Custos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81879" y="7133229"/>
            <a:ext cx="6116284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Uso de Dados Gratuitos e Open Source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Parcerias Interinstitucionais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Testes-Piloto Internos</a:t>
            </a:r>
          </a:p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 rot="1188749">
            <a:off x="11848745" y="-2905983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561041" y="2150844"/>
            <a:ext cx="887793" cy="88779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04322" y="4234307"/>
            <a:ext cx="5187159" cy="51871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r="-3333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08566" y="4083290"/>
            <a:ext cx="840268" cy="84026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2329" y="6215859"/>
            <a:ext cx="887793" cy="88779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329" y="8533673"/>
            <a:ext cx="887793" cy="88779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5520921">
            <a:off x="6550317" y="6902730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5435857" y="7918121"/>
            <a:ext cx="3177976" cy="3246974"/>
          </a:xfrm>
          <a:custGeom>
            <a:avLst/>
            <a:gdLst/>
            <a:ahLst/>
            <a:cxnLst/>
            <a:rect l="l" t="t" r="r" b="b"/>
            <a:pathLst>
              <a:path w="3177976" h="3246974">
                <a:moveTo>
                  <a:pt x="0" y="0"/>
                </a:moveTo>
                <a:lnTo>
                  <a:pt x="3177976" y="0"/>
                </a:lnTo>
                <a:lnTo>
                  <a:pt x="3177976" y="3246974"/>
                </a:lnTo>
                <a:lnTo>
                  <a:pt x="0" y="3246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48834" y="287748"/>
            <a:ext cx="7134422" cy="18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1"/>
              </a:lnSpc>
              <a:spcBef>
                <a:spcPct val="0"/>
              </a:spcBef>
            </a:pPr>
            <a:r>
              <a:rPr lang="en-US" sz="6567" b="1" spc="-36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Detalhamento técnico do projeto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2586" y="2298383"/>
            <a:ext cx="5965065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Algoritmos de Triagem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586" y="4194392"/>
            <a:ext cx="11333524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de Recomendações Personalizadas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2586" y="6363397"/>
            <a:ext cx="11333524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 de Usuário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2586" y="8665583"/>
            <a:ext cx="4943001" cy="59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2"/>
              </a:lnSpc>
              <a:spcBef>
                <a:spcPct val="0"/>
              </a:spcBef>
            </a:pPr>
            <a:r>
              <a:rPr lang="en-US" sz="39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Testes e Validação </a:t>
            </a:r>
          </a:p>
        </p:txBody>
      </p:sp>
    </p:spTree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 rot="1188749">
            <a:off x="11848745" y="-2905983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5784706" y="3405700"/>
            <a:ext cx="6156078" cy="3194616"/>
            <a:chOff x="0" y="0"/>
            <a:chExt cx="5636064" cy="29247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36065" cy="2924762"/>
            </a:xfrm>
            <a:custGeom>
              <a:avLst/>
              <a:gdLst/>
              <a:ahLst/>
              <a:cxnLst/>
              <a:rect l="l" t="t" r="r" b="b"/>
              <a:pathLst>
                <a:path w="5636065" h="2924762">
                  <a:moveTo>
                    <a:pt x="2818032" y="0"/>
                  </a:moveTo>
                  <a:cubicBezTo>
                    <a:pt x="1261676" y="0"/>
                    <a:pt x="0" y="654730"/>
                    <a:pt x="0" y="1462381"/>
                  </a:cubicBezTo>
                  <a:cubicBezTo>
                    <a:pt x="0" y="2270032"/>
                    <a:pt x="1261676" y="2924762"/>
                    <a:pt x="2818032" y="2924762"/>
                  </a:cubicBezTo>
                  <a:cubicBezTo>
                    <a:pt x="4374388" y="2924762"/>
                    <a:pt x="5636065" y="2270032"/>
                    <a:pt x="5636065" y="1462381"/>
                  </a:cubicBezTo>
                  <a:cubicBezTo>
                    <a:pt x="5636065" y="654730"/>
                    <a:pt x="4374388" y="0"/>
                    <a:pt x="2818032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28381" y="264671"/>
              <a:ext cx="4579302" cy="2385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520921">
            <a:off x="3892412" y="6626964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5412615" y="4555576"/>
            <a:ext cx="7462770" cy="89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11"/>
              </a:lnSpc>
              <a:spcBef>
                <a:spcPct val="0"/>
              </a:spcBef>
            </a:pPr>
            <a:r>
              <a:rPr lang="en-US" sz="59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Obrigado!</a:t>
            </a:r>
          </a:p>
        </p:txBody>
      </p:sp>
      <p:sp>
        <p:nvSpPr>
          <p:cNvPr id="9" name="Freeform 9"/>
          <p:cNvSpPr/>
          <p:nvPr/>
        </p:nvSpPr>
        <p:spPr>
          <a:xfrm rot="4686119">
            <a:off x="-3359213" y="-4989292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4417" y="4327499"/>
            <a:ext cx="1087818" cy="10878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54737" y="2199723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94417" y="5684930"/>
            <a:ext cx="1087818" cy="10878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94417" y="7122524"/>
            <a:ext cx="1087818" cy="10878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66648" y="5625399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6648" y="7062994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36840" y="5141021"/>
            <a:ext cx="1087818" cy="10878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09296" y="6975644"/>
            <a:ext cx="1087818" cy="108781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3802398">
            <a:off x="13852561" y="-5045437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9339824">
            <a:off x="-4230981" y="8026934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081526" y="366471"/>
            <a:ext cx="3666504" cy="366650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4324" r="-24324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166648" y="4267968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15534" y="234317"/>
            <a:ext cx="7478406" cy="254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39"/>
              </a:lnSpc>
              <a:spcBef>
                <a:spcPct val="0"/>
              </a:spcBef>
            </a:pPr>
            <a:r>
              <a:rPr lang="en-US" sz="8999" b="1" spc="-4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Diagóstico e Teorização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21588" y="4626496"/>
            <a:ext cx="5792120" cy="109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6"/>
              </a:lnSpc>
            </a:pPr>
            <a:r>
              <a:rPr lang="en-US" sz="4076" spc="-2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Partes interessadas e Parceiros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21588" y="5993452"/>
            <a:ext cx="6272352" cy="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Problemas Identificados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21588" y="7431047"/>
            <a:ext cx="5259345" cy="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Justificativa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09071" y="5081490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81526" y="6916114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4011" y="5449543"/>
            <a:ext cx="5452583" cy="62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Objetivos/resultados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36466" y="7284166"/>
            <a:ext cx="5259345" cy="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Referencial teórico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 rot="1188749">
            <a:off x="11232576" y="-7411974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9339824">
            <a:off x="-3406739" y="8117096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77595" y="4187518"/>
            <a:ext cx="650662" cy="6506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36" y="5143500"/>
            <a:ext cx="643981" cy="6439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277" y="6303877"/>
            <a:ext cx="643981" cy="6439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595" y="7832203"/>
            <a:ext cx="643981" cy="6439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244259" y="5638741"/>
            <a:ext cx="6592370" cy="4386923"/>
          </a:xfrm>
          <a:custGeom>
            <a:avLst/>
            <a:gdLst/>
            <a:ahLst/>
            <a:cxnLst/>
            <a:rect l="l" t="t" r="r" b="b"/>
            <a:pathLst>
              <a:path w="6592370" h="4386923">
                <a:moveTo>
                  <a:pt x="0" y="0"/>
                </a:moveTo>
                <a:lnTo>
                  <a:pt x="6592371" y="0"/>
                </a:lnTo>
                <a:lnTo>
                  <a:pt x="6592371" y="4386923"/>
                </a:lnTo>
                <a:lnTo>
                  <a:pt x="0" y="438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8257" y="4228462"/>
            <a:ext cx="12144179" cy="60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18"/>
              </a:lnSpc>
            </a:pPr>
            <a:r>
              <a:rPr lang="en-US" sz="33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Administradores e responsáveis pelo sistema de saúde;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642633"/>
            <a:ext cx="16807930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Partes Interessadas e Parceiros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56809" y="3012747"/>
            <a:ext cx="12085690" cy="101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Programação Orientada Objeto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8257" y="5014652"/>
            <a:ext cx="16414919" cy="11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97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Desenvolvedores e integradores de tecnologias para o setor de saúde: Engenheiros de Software e Desenvolvedores;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8257" y="6392497"/>
            <a:ext cx="52675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Integradores de Sistemas;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8257" y="7124162"/>
            <a:ext cx="7187627" cy="59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97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Instituições de Ensino e Pesquisa;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8257" y="7876373"/>
            <a:ext cx="7062934" cy="59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97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Analistas e Gestores de Seguros;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668014" y="9360338"/>
            <a:ext cx="2619986" cy="926662"/>
          </a:xfrm>
          <a:custGeom>
            <a:avLst/>
            <a:gdLst/>
            <a:ahLst/>
            <a:cxnLst/>
            <a:rect l="l" t="t" r="r" b="b"/>
            <a:pathLst>
              <a:path w="2619986" h="926662">
                <a:moveTo>
                  <a:pt x="0" y="0"/>
                </a:moveTo>
                <a:lnTo>
                  <a:pt x="2619986" y="0"/>
                </a:lnTo>
                <a:lnTo>
                  <a:pt x="2619986" y="926662"/>
                </a:lnTo>
                <a:lnTo>
                  <a:pt x="0" y="926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3405" y="2395426"/>
            <a:ext cx="7116004" cy="4575069"/>
            <a:chOff x="0" y="0"/>
            <a:chExt cx="1874174" cy="12049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4174" cy="1204956"/>
            </a:xfrm>
            <a:custGeom>
              <a:avLst/>
              <a:gdLst/>
              <a:ahLst/>
              <a:cxnLst/>
              <a:rect l="l" t="t" r="r" b="b"/>
              <a:pathLst>
                <a:path w="1874174" h="1204956">
                  <a:moveTo>
                    <a:pt x="87037" y="0"/>
                  </a:moveTo>
                  <a:lnTo>
                    <a:pt x="1787137" y="0"/>
                  </a:lnTo>
                  <a:cubicBezTo>
                    <a:pt x="1810221" y="0"/>
                    <a:pt x="1832359" y="9170"/>
                    <a:pt x="1848682" y="25492"/>
                  </a:cubicBezTo>
                  <a:cubicBezTo>
                    <a:pt x="1865004" y="41815"/>
                    <a:pt x="1874174" y="63953"/>
                    <a:pt x="1874174" y="87037"/>
                  </a:cubicBezTo>
                  <a:lnTo>
                    <a:pt x="1874174" y="1117920"/>
                  </a:lnTo>
                  <a:cubicBezTo>
                    <a:pt x="1874174" y="1141003"/>
                    <a:pt x="1865004" y="1163142"/>
                    <a:pt x="1848682" y="1179464"/>
                  </a:cubicBezTo>
                  <a:cubicBezTo>
                    <a:pt x="1832359" y="1195787"/>
                    <a:pt x="1810221" y="1204956"/>
                    <a:pt x="1787137" y="1204956"/>
                  </a:cubicBezTo>
                  <a:lnTo>
                    <a:pt x="87037" y="1204956"/>
                  </a:lnTo>
                  <a:cubicBezTo>
                    <a:pt x="63953" y="1204956"/>
                    <a:pt x="41815" y="1195787"/>
                    <a:pt x="25492" y="1179464"/>
                  </a:cubicBezTo>
                  <a:cubicBezTo>
                    <a:pt x="9170" y="1163142"/>
                    <a:pt x="0" y="1141003"/>
                    <a:pt x="0" y="1117920"/>
                  </a:cubicBezTo>
                  <a:lnTo>
                    <a:pt x="0" y="87037"/>
                  </a:lnTo>
                  <a:cubicBezTo>
                    <a:pt x="0" y="63953"/>
                    <a:pt x="9170" y="41815"/>
                    <a:pt x="25492" y="25492"/>
                  </a:cubicBezTo>
                  <a:cubicBezTo>
                    <a:pt x="41815" y="9170"/>
                    <a:pt x="63953" y="0"/>
                    <a:pt x="87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874174" cy="121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9049" y="2535651"/>
            <a:ext cx="6524717" cy="421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01"/>
              </a:lnSpc>
              <a:spcBef>
                <a:spcPct val="0"/>
              </a:spcBef>
            </a:pPr>
            <a:r>
              <a:rPr lang="en-US" sz="26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área da saúde em determinados órgãos enfrenta desafios significativos na gestão da saúde de seus clientes. O sistema atual, que depende de processos manuais, é ineficiente e suscetível a erros, resultando em atrasos na atualização de informações e na organização do atendimento.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3405" y="1066800"/>
            <a:ext cx="7778178" cy="123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  <a:endParaRPr lang="en-US" sz="9000" b="1" spc="-495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61583" y="3857278"/>
            <a:ext cx="7797717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proposta é desenvolver um projeto que facilite uma triagem preliminar dos sintomas, fornecendo orientações sobre possíveis diagnósticos e tratamentos. Esse sistema permitirá uma avaliação inicial rápida, ajudando a priorizar e organizar os atendimentos de forma mais eficaz. 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0639" y="1884998"/>
            <a:ext cx="6199606" cy="205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19"/>
              </a:lnSpc>
            </a:pPr>
            <a:r>
              <a:rPr lang="en-US" sz="8144" dirty="0" err="1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Problemas</a:t>
            </a:r>
            <a:r>
              <a:rPr lang="en-US" sz="8144" dirty="0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 </a:t>
            </a:r>
            <a:r>
              <a:rPr lang="en-US" sz="8144" dirty="0" err="1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Identificados</a:t>
            </a:r>
            <a:endParaRPr lang="en-US" sz="8144" dirty="0">
              <a:solidFill>
                <a:srgbClr val="000000"/>
              </a:solidFill>
              <a:latin typeface="Radcliffe Hand Script"/>
              <a:ea typeface="Radcliffe Hand Script"/>
              <a:cs typeface="Radcliffe Hand Script"/>
              <a:sym typeface="Radcliffe Hand Script"/>
            </a:endParaRPr>
          </a:p>
        </p:txBody>
      </p:sp>
    </p:spTree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1635"/>
            <a:ext cx="6684083" cy="133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Justificativa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79867" y="2006717"/>
            <a:ext cx="815864" cy="8158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0271" y="1288984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91254" y="4988810"/>
            <a:ext cx="6631653" cy="4413064"/>
          </a:xfrm>
          <a:custGeom>
            <a:avLst/>
            <a:gdLst/>
            <a:ahLst/>
            <a:cxnLst/>
            <a:rect l="l" t="t" r="r" b="b"/>
            <a:pathLst>
              <a:path w="6631653" h="4413064">
                <a:moveTo>
                  <a:pt x="0" y="0"/>
                </a:moveTo>
                <a:lnTo>
                  <a:pt x="6631653" y="0"/>
                </a:lnTo>
                <a:lnTo>
                  <a:pt x="6631653" y="4413064"/>
                </a:lnTo>
                <a:lnTo>
                  <a:pt x="0" y="4413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29029" y="8825542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5544" y="4958531"/>
            <a:ext cx="6677155" cy="4443343"/>
          </a:xfrm>
          <a:custGeom>
            <a:avLst/>
            <a:gdLst/>
            <a:ahLst/>
            <a:cxnLst/>
            <a:rect l="l" t="t" r="r" b="b"/>
            <a:pathLst>
              <a:path w="6677155" h="4443343">
                <a:moveTo>
                  <a:pt x="0" y="0"/>
                </a:moveTo>
                <a:lnTo>
                  <a:pt x="6677155" y="0"/>
                </a:lnTo>
                <a:lnTo>
                  <a:pt x="6677155" y="4443343"/>
                </a:lnTo>
                <a:lnTo>
                  <a:pt x="0" y="444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95730" y="2313476"/>
            <a:ext cx="14897503" cy="1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aplicação desenvolvida para a gestão de dados de planos de saúde carrega relevância acadêmica. Por meio, da metodologia de ensino de projetos, a iniciativa possibilita a aplicação prática dos conhecimentos teóricos adquiridos em uma situação problema real.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21" y="2339635"/>
            <a:ext cx="543909" cy="69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3"/>
              </a:lnSpc>
            </a:pPr>
            <a:r>
              <a:rPr lang="en-US" sz="6169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A</a:t>
            </a:r>
          </a:p>
        </p:txBody>
      </p:sp>
      <p:sp>
        <p:nvSpPr>
          <p:cNvPr id="13" name="Freeform 13"/>
          <p:cNvSpPr/>
          <p:nvPr/>
        </p:nvSpPr>
        <p:spPr>
          <a:xfrm>
            <a:off x="4370742" y="8825542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06329" y="1028700"/>
            <a:ext cx="1068780" cy="1217037"/>
          </a:xfrm>
          <a:custGeom>
            <a:avLst/>
            <a:gdLst/>
            <a:ahLst/>
            <a:cxnLst/>
            <a:rect l="l" t="t" r="r" b="b"/>
            <a:pathLst>
              <a:path w="1068780" h="1217037">
                <a:moveTo>
                  <a:pt x="0" y="0"/>
                </a:moveTo>
                <a:lnTo>
                  <a:pt x="1068780" y="0"/>
                </a:lnTo>
                <a:lnTo>
                  <a:pt x="1068780" y="1217037"/>
                </a:lnTo>
                <a:lnTo>
                  <a:pt x="0" y="1217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40719" y="1311120"/>
            <a:ext cx="6677421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Precisão na Triagem de Pacientes: Um sistema que classifique corretamente o tipo de atendimento médico necessário com base nos dados dos pacientes. </a:t>
            </a:r>
          </a:p>
        </p:txBody>
      </p:sp>
      <p:sp>
        <p:nvSpPr>
          <p:cNvPr id="5" name="Freeform 5"/>
          <p:cNvSpPr/>
          <p:nvPr/>
        </p:nvSpPr>
        <p:spPr>
          <a:xfrm rot="6324488">
            <a:off x="-1773847" y="8400479"/>
            <a:ext cx="6894655" cy="7465247"/>
          </a:xfrm>
          <a:custGeom>
            <a:avLst/>
            <a:gdLst/>
            <a:ahLst/>
            <a:cxnLst/>
            <a:rect l="l" t="t" r="r" b="b"/>
            <a:pathLst>
              <a:path w="6894655" h="7465247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1188749">
            <a:off x="16722785" y="3074004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673481" y="794899"/>
            <a:ext cx="5980664" cy="254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9000" b="1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Objetivos/ resultados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392" y="3576699"/>
            <a:ext cx="8167238" cy="69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3"/>
              </a:lnSpc>
              <a:spcBef>
                <a:spcPct val="0"/>
              </a:spcBef>
            </a:pPr>
            <a:r>
              <a:rPr lang="en-US" sz="6169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Efeitos a serem alcançados</a:t>
            </a:r>
          </a:p>
        </p:txBody>
      </p:sp>
      <p:sp>
        <p:nvSpPr>
          <p:cNvPr id="9" name="Freeform 9"/>
          <p:cNvSpPr/>
          <p:nvPr/>
        </p:nvSpPr>
        <p:spPr>
          <a:xfrm>
            <a:off x="9637630" y="3926463"/>
            <a:ext cx="1068780" cy="1217037"/>
          </a:xfrm>
          <a:custGeom>
            <a:avLst/>
            <a:gdLst/>
            <a:ahLst/>
            <a:cxnLst/>
            <a:rect l="l" t="t" r="r" b="b"/>
            <a:pathLst>
              <a:path w="1068780" h="1217037">
                <a:moveTo>
                  <a:pt x="0" y="0"/>
                </a:moveTo>
                <a:lnTo>
                  <a:pt x="1068779" y="0"/>
                </a:lnTo>
                <a:lnTo>
                  <a:pt x="1068779" y="1217037"/>
                </a:lnTo>
                <a:lnTo>
                  <a:pt x="0" y="1217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72019" y="4252549"/>
            <a:ext cx="6677421" cy="308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Recomendações de Tratamento Personalizadas: garantir que o sistema use as informações dos pacientes para fazer recomendações de medicamentos e tratamentos. 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37630" y="7209429"/>
            <a:ext cx="1068780" cy="1217037"/>
          </a:xfrm>
          <a:custGeom>
            <a:avLst/>
            <a:gdLst/>
            <a:ahLst/>
            <a:cxnLst/>
            <a:rect l="l" t="t" r="r" b="b"/>
            <a:pathLst>
              <a:path w="1068780" h="1217037">
                <a:moveTo>
                  <a:pt x="0" y="0"/>
                </a:moveTo>
                <a:lnTo>
                  <a:pt x="1068779" y="0"/>
                </a:lnTo>
                <a:lnTo>
                  <a:pt x="1068779" y="1217037"/>
                </a:lnTo>
                <a:lnTo>
                  <a:pt x="0" y="1217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172019" y="7525624"/>
            <a:ext cx="6677421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Interface de usuário fácil de entender e acessível: uma interface de usuário fácil de entender e acessível para pacientes e profissionais de saúde.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5770" y="4600575"/>
            <a:ext cx="8100559" cy="327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 fundamental estabelecer objetivos claros para desenvolver um sistema de saúde que analise formulários preenchidos pelos pacientes e retorne informações sobre o curso de medicina adequado e medicamentos necessários. Três objetivos principais para o desenvolvimento desse sistema são:</a:t>
            </a:r>
          </a:p>
        </p:txBody>
      </p:sp>
    </p:spTree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7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2070" y="6967226"/>
            <a:ext cx="4561707" cy="16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e aprendizado de máquina:"Reconhecimento de padrões e aprendizado de máquinas"</a:t>
            </a:r>
          </a:p>
        </p:txBody>
      </p:sp>
      <p:sp>
        <p:nvSpPr>
          <p:cNvPr id="4" name="Freeform 4"/>
          <p:cNvSpPr/>
          <p:nvPr/>
        </p:nvSpPr>
        <p:spPr>
          <a:xfrm rot="4522363" flipV="1">
            <a:off x="11302124" y="3604296"/>
            <a:ext cx="2731761" cy="2354281"/>
          </a:xfrm>
          <a:custGeom>
            <a:avLst/>
            <a:gdLst/>
            <a:ahLst/>
            <a:cxnLst/>
            <a:rect l="l" t="t" r="r" b="b"/>
            <a:pathLst>
              <a:path w="2731761" h="2354281">
                <a:moveTo>
                  <a:pt x="0" y="2354281"/>
                </a:moveTo>
                <a:lnTo>
                  <a:pt x="2731760" y="2354281"/>
                </a:lnTo>
                <a:lnTo>
                  <a:pt x="2731760" y="0"/>
                </a:lnTo>
                <a:lnTo>
                  <a:pt x="0" y="0"/>
                </a:lnTo>
                <a:lnTo>
                  <a:pt x="0" y="23542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4796">
            <a:off x="4068241" y="3181946"/>
            <a:ext cx="2280450" cy="2528725"/>
          </a:xfrm>
          <a:custGeom>
            <a:avLst/>
            <a:gdLst/>
            <a:ahLst/>
            <a:cxnLst/>
            <a:rect l="l" t="t" r="r" b="b"/>
            <a:pathLst>
              <a:path w="2280450" h="2528725">
                <a:moveTo>
                  <a:pt x="0" y="0"/>
                </a:moveTo>
                <a:lnTo>
                  <a:pt x="2280451" y="0"/>
                </a:lnTo>
                <a:lnTo>
                  <a:pt x="2280451" y="2528726"/>
                </a:lnTo>
                <a:lnTo>
                  <a:pt x="0" y="2528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309237">
            <a:off x="8279408" y="4918260"/>
            <a:ext cx="1695176" cy="231160"/>
          </a:xfrm>
          <a:custGeom>
            <a:avLst/>
            <a:gdLst/>
            <a:ahLst/>
            <a:cxnLst/>
            <a:rect l="l" t="t" r="r" b="b"/>
            <a:pathLst>
              <a:path w="1695176" h="231160">
                <a:moveTo>
                  <a:pt x="0" y="0"/>
                </a:moveTo>
                <a:lnTo>
                  <a:pt x="1695176" y="0"/>
                </a:lnTo>
                <a:lnTo>
                  <a:pt x="1695176" y="231160"/>
                </a:lnTo>
                <a:lnTo>
                  <a:pt x="0" y="231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41768">
            <a:off x="14039790" y="-3279046"/>
            <a:ext cx="7225555" cy="7823532"/>
          </a:xfrm>
          <a:custGeom>
            <a:avLst/>
            <a:gdLst/>
            <a:ahLst/>
            <a:cxnLst/>
            <a:rect l="l" t="t" r="r" b="b"/>
            <a:pathLst>
              <a:path w="7225555" h="7823532">
                <a:moveTo>
                  <a:pt x="0" y="0"/>
                </a:moveTo>
                <a:lnTo>
                  <a:pt x="7225555" y="0"/>
                </a:lnTo>
                <a:lnTo>
                  <a:pt x="7225555" y="7823532"/>
                </a:lnTo>
                <a:lnTo>
                  <a:pt x="0" y="78235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3629103" y="1777544"/>
            <a:ext cx="10719957" cy="133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9056" b="1" spc="-4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Referencial teórico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4550" y="3359042"/>
            <a:ext cx="9329584" cy="101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0"/>
              </a:lnSpc>
            </a:pPr>
            <a:r>
              <a:rPr lang="en-US" sz="8144">
                <a:solidFill>
                  <a:srgbClr val="FFFFFF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Teóricos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1697" y="6015392"/>
            <a:ext cx="2303046" cy="7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7"/>
              </a:lnSpc>
              <a:spcBef>
                <a:spcPct val="0"/>
              </a:spcBef>
            </a:pPr>
            <a:r>
              <a:rPr lang="en-US" sz="282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Christopher M. Bishop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99254" y="6051089"/>
            <a:ext cx="2779655" cy="7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7"/>
              </a:lnSpc>
              <a:spcBef>
                <a:spcPct val="0"/>
              </a:spcBef>
            </a:pPr>
            <a:r>
              <a:rPr lang="en-US" sz="282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Hongfang Liu e Jun Yan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5003" y="6276270"/>
            <a:ext cx="3600403" cy="75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7"/>
              </a:lnSpc>
              <a:spcBef>
                <a:spcPct val="0"/>
              </a:spcBef>
            </a:pPr>
            <a:r>
              <a:rPr lang="en-US" sz="282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William R. Janice R. Hersh Carr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08228" y="6982966"/>
            <a:ext cx="4561707" cy="16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Processamento Natural da Linguagem (PLN): "Natural Language Processing for Biomedical Texts"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88277" y="7348226"/>
            <a:ext cx="4561707" cy="16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Apoio à Decisão Clínica por meio de Sistemas:"Clinical Decision Support: The Road Ahead"</a:t>
            </a:r>
          </a:p>
        </p:txBody>
      </p:sp>
      <p:sp>
        <p:nvSpPr>
          <p:cNvPr id="15" name="Freeform 15"/>
          <p:cNvSpPr/>
          <p:nvPr/>
        </p:nvSpPr>
        <p:spPr>
          <a:xfrm rot="6740752">
            <a:off x="-2028943" y="8578953"/>
            <a:ext cx="5830997" cy="6313562"/>
          </a:xfrm>
          <a:custGeom>
            <a:avLst/>
            <a:gdLst/>
            <a:ahLst/>
            <a:cxnLst/>
            <a:rect l="l" t="t" r="r" b="b"/>
            <a:pathLst>
              <a:path w="5830997" h="6313562">
                <a:moveTo>
                  <a:pt x="0" y="0"/>
                </a:moveTo>
                <a:lnTo>
                  <a:pt x="5830997" y="0"/>
                </a:lnTo>
                <a:lnTo>
                  <a:pt x="5830997" y="6313561"/>
                </a:lnTo>
                <a:lnTo>
                  <a:pt x="0" y="6313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4417" y="4327499"/>
            <a:ext cx="1087818" cy="10878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198793" y="2153279"/>
            <a:ext cx="3258971" cy="1152664"/>
          </a:xfrm>
          <a:custGeom>
            <a:avLst/>
            <a:gdLst/>
            <a:ahLst/>
            <a:cxnLst/>
            <a:rect l="l" t="t" r="r" b="b"/>
            <a:pathLst>
              <a:path w="3258971" h="1152664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94417" y="5684930"/>
            <a:ext cx="1087818" cy="10878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94417" y="7122524"/>
            <a:ext cx="1087818" cy="10878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66648" y="5625399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6648" y="7062994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016426" y="4044487"/>
            <a:ext cx="1087818" cy="10878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6426" y="5742601"/>
            <a:ext cx="1087818" cy="108781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3802398">
            <a:off x="13852561" y="-5045437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9339824">
            <a:off x="-4238179" y="8259539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4032557" y="-1864443"/>
            <a:ext cx="5568074" cy="5786287"/>
            <a:chOff x="0" y="0"/>
            <a:chExt cx="812800" cy="8446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44654"/>
            </a:xfrm>
            <a:custGeom>
              <a:avLst/>
              <a:gdLst/>
              <a:ahLst/>
              <a:cxnLst/>
              <a:rect l="l" t="t" r="r" b="b"/>
              <a:pathLst>
                <a:path w="812800" h="844654">
                  <a:moveTo>
                    <a:pt x="406400" y="0"/>
                  </a:moveTo>
                  <a:cubicBezTo>
                    <a:pt x="181951" y="0"/>
                    <a:pt x="0" y="189082"/>
                    <a:pt x="0" y="422327"/>
                  </a:cubicBezTo>
                  <a:cubicBezTo>
                    <a:pt x="0" y="655571"/>
                    <a:pt x="181951" y="844654"/>
                    <a:pt x="406400" y="844654"/>
                  </a:cubicBezTo>
                  <a:cubicBezTo>
                    <a:pt x="630849" y="844654"/>
                    <a:pt x="812800" y="655571"/>
                    <a:pt x="812800" y="422327"/>
                  </a:cubicBezTo>
                  <a:cubicBezTo>
                    <a:pt x="812800" y="18908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8818" r="-48818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966623" y="4235207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u="none" strike="noStrike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8372" y="195086"/>
            <a:ext cx="12617766" cy="254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39"/>
              </a:lnSpc>
              <a:spcBef>
                <a:spcPct val="0"/>
              </a:spcBef>
            </a:pPr>
            <a:r>
              <a:rPr lang="en-US" sz="8999" b="1" spc="-4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DESENVOLVIMENTO DO PROJETO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21588" y="4626496"/>
            <a:ext cx="5792120" cy="57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6"/>
              </a:lnSpc>
            </a:pPr>
            <a:r>
              <a:rPr lang="en-US" sz="4076" spc="-2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Plano de Trabalho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21588" y="5993452"/>
            <a:ext cx="6272352" cy="119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 de Envolvimento do Público Participante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21588" y="7431047"/>
            <a:ext cx="5259345" cy="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Grupo de Trabalho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09071" y="3991059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2981" y="5689172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06265" y="4361396"/>
            <a:ext cx="3956266" cy="62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Metas/ critérios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36466" y="5936556"/>
            <a:ext cx="5259345" cy="63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Recursos previstos</a:t>
            </a:r>
          </a:p>
        </p:txBody>
      </p:sp>
      <p:grpSp>
        <p:nvGrpSpPr>
          <p:cNvPr id="34" name="Group 34"/>
          <p:cNvGrpSpPr/>
          <p:nvPr/>
        </p:nvGrpSpPr>
        <p:grpSpPr>
          <a:xfrm rot="-7682685">
            <a:off x="-1402108" y="8363685"/>
            <a:ext cx="5398747" cy="5568074"/>
            <a:chOff x="0" y="0"/>
            <a:chExt cx="788082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88082" cy="812800"/>
            </a:xfrm>
            <a:custGeom>
              <a:avLst/>
              <a:gdLst/>
              <a:ahLst/>
              <a:cxnLst/>
              <a:rect l="l" t="t" r="r" b="b"/>
              <a:pathLst>
                <a:path w="788082" h="812800">
                  <a:moveTo>
                    <a:pt x="394041" y="0"/>
                  </a:moveTo>
                  <a:cubicBezTo>
                    <a:pt x="176418" y="0"/>
                    <a:pt x="0" y="181951"/>
                    <a:pt x="0" y="406400"/>
                  </a:cubicBezTo>
                  <a:cubicBezTo>
                    <a:pt x="0" y="630849"/>
                    <a:pt x="176418" y="812800"/>
                    <a:pt x="394041" y="812800"/>
                  </a:cubicBezTo>
                  <a:cubicBezTo>
                    <a:pt x="611664" y="812800"/>
                    <a:pt x="788082" y="630849"/>
                    <a:pt x="788082" y="406400"/>
                  </a:cubicBezTo>
                  <a:cubicBezTo>
                    <a:pt x="788082" y="181951"/>
                    <a:pt x="611664" y="0"/>
                    <a:pt x="394041" y="0"/>
                  </a:cubicBezTo>
                  <a:close/>
                </a:path>
              </a:pathLst>
            </a:custGeom>
            <a:blipFill>
              <a:blip r:embed="rId7"/>
              <a:stretch>
                <a:fillRect l="-48074" r="-48074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10016426" y="7122524"/>
            <a:ext cx="1087818" cy="108781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3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5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222981" y="7125173"/>
            <a:ext cx="1154940" cy="114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1"/>
              </a:lnSpc>
            </a:pPr>
            <a:r>
              <a:rPr lang="en-US" sz="6344" b="1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36466" y="7379857"/>
            <a:ext cx="6022834" cy="119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Detalhamento técnico do projeto</a:t>
            </a:r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611" b="-146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5840" y="2670285"/>
            <a:ext cx="4814984" cy="236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54"/>
              </a:lnSpc>
              <a:spcBef>
                <a:spcPct val="0"/>
              </a:spcBef>
            </a:pPr>
            <a:r>
              <a:rPr lang="en-US" sz="8353" b="1" spc="-4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Plano de Trabalho</a:t>
            </a:r>
          </a:p>
        </p:txBody>
      </p:sp>
      <p:sp>
        <p:nvSpPr>
          <p:cNvPr id="4" name="Freeform 4"/>
          <p:cNvSpPr/>
          <p:nvPr/>
        </p:nvSpPr>
        <p:spPr>
          <a:xfrm rot="-7882458">
            <a:off x="5124633" y="7102831"/>
            <a:ext cx="2369972" cy="2627993"/>
          </a:xfrm>
          <a:custGeom>
            <a:avLst/>
            <a:gdLst/>
            <a:ahLst/>
            <a:cxnLst/>
            <a:rect l="l" t="t" r="r" b="b"/>
            <a:pathLst>
              <a:path w="2369972" h="2627993">
                <a:moveTo>
                  <a:pt x="0" y="0"/>
                </a:moveTo>
                <a:lnTo>
                  <a:pt x="2369972" y="0"/>
                </a:lnTo>
                <a:lnTo>
                  <a:pt x="2369972" y="2627993"/>
                </a:lnTo>
                <a:lnTo>
                  <a:pt x="0" y="262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88749">
            <a:off x="-1092107" y="-7130845"/>
            <a:ext cx="8870877" cy="9605019"/>
          </a:xfrm>
          <a:custGeom>
            <a:avLst/>
            <a:gdLst/>
            <a:ahLst/>
            <a:cxnLst/>
            <a:rect l="l" t="t" r="r" b="b"/>
            <a:pathLst>
              <a:path w="8870877" h="9605019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620250" y="182487"/>
            <a:ext cx="8667121" cy="82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Pesquisa Inicial: Levantamento de dados sobre sintomas comuns e diagnósticos associados.</a:t>
            </a:r>
          </a:p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2. Desenvolvimento do Protótipo: Criação do design e das funcionalidades do aplicativo. </a:t>
            </a:r>
          </a:p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Testes com Usuários: Realização de testes com um grupo de usuários para ajustes e melhorias.</a:t>
            </a:r>
          </a:p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4. Avaliação e Feedback: Coleta de feedback para melhorias contínuas.</a:t>
            </a:r>
          </a:p>
        </p:txBody>
      </p:sp>
      <p:sp>
        <p:nvSpPr>
          <p:cNvPr id="7" name="Freeform 7"/>
          <p:cNvSpPr/>
          <p:nvPr/>
        </p:nvSpPr>
        <p:spPr>
          <a:xfrm rot="-4444815">
            <a:off x="5382111" y="4654960"/>
            <a:ext cx="6626426" cy="903604"/>
          </a:xfrm>
          <a:custGeom>
            <a:avLst/>
            <a:gdLst/>
            <a:ahLst/>
            <a:cxnLst/>
            <a:rect l="l" t="t" r="r" b="b"/>
            <a:pathLst>
              <a:path w="6626426" h="903604">
                <a:moveTo>
                  <a:pt x="0" y="0"/>
                </a:moveTo>
                <a:lnTo>
                  <a:pt x="6626426" y="0"/>
                </a:lnTo>
                <a:lnTo>
                  <a:pt x="6626426" y="903603"/>
                </a:lnTo>
                <a:lnTo>
                  <a:pt x="0" y="903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95591" y="6386221"/>
            <a:ext cx="7916440" cy="4390026"/>
          </a:xfrm>
          <a:custGeom>
            <a:avLst/>
            <a:gdLst/>
            <a:ahLst/>
            <a:cxnLst/>
            <a:rect l="l" t="t" r="r" b="b"/>
            <a:pathLst>
              <a:path w="7916440" h="4390026">
                <a:moveTo>
                  <a:pt x="0" y="0"/>
                </a:moveTo>
                <a:lnTo>
                  <a:pt x="7916439" y="0"/>
                </a:lnTo>
                <a:lnTo>
                  <a:pt x="7916439" y="4390025"/>
                </a:lnTo>
                <a:lnTo>
                  <a:pt x="0" y="4390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4708063">
            <a:off x="5559077" y="5387637"/>
            <a:ext cx="475350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Ações a ser executada: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53225" y="0"/>
            <a:ext cx="3846230" cy="38462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8437" r="-4843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71103" y="4961827"/>
            <a:ext cx="6605237" cy="3349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objetivo do projeto visa desenvolver um aplicativo que auxilie na triagem preliminar de sintomas, fornecendo orientações sobre possíveis diagnósticos e tratamentos, além de ajudar a priorizar e organizar atendimentos.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873</Words>
  <Application>Microsoft Office PowerPoint</Application>
  <PresentationFormat>Personalizar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Poppins Bold</vt:lpstr>
      <vt:lpstr>Open Sans</vt:lpstr>
      <vt:lpstr>Poppins</vt:lpstr>
      <vt:lpstr>Calibri</vt:lpstr>
      <vt:lpstr>Arial</vt:lpstr>
      <vt:lpstr>Aristocratic</vt:lpstr>
      <vt:lpstr>Radcliffe Hand Script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trabalho conclusão de curso tcc moderno orgânico bege branco</dc:title>
  <cp:lastModifiedBy>Aluno</cp:lastModifiedBy>
  <cp:revision>3</cp:revision>
  <dcterms:created xsi:type="dcterms:W3CDTF">2006-08-16T00:00:00Z</dcterms:created>
  <dcterms:modified xsi:type="dcterms:W3CDTF">2024-11-26T22:50:32Z</dcterms:modified>
  <dc:identifier>DAGU93s1s70</dc:identifier>
</cp:coreProperties>
</file>